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verag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verag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f9ae4a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f9ae4a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Centralización interacciones entre capas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034ee37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034ee37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3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ff9ae4a7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ff9ae4a7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Transición final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034ee37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034ee37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34ee379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034ee379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34ee379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34ee379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034ee379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034ee379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034ee379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034ee379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34ee379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34ee379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036f54a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036f54a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036f54a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036f54a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036f54a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036f54a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0029db1a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0029db1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0029db1a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0029db1a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036f54a8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036f54a8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036f54a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036f54a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036f54a8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036f54a8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036f54a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036f54a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036f54a8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036f54a8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36f54a8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36f54a8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3a246b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3a246b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Enrique diapositivas 4 - 11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Independencia y división en capas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ff9ae4a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ff9ae4a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ff9ae4a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ff9ae4a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Separación entre datos y comunicaciones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ff9ae4a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ff9ae4a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81600" y="10630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vista controlador (MVC)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706250" y="289477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Enrique Rey Gisbert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Alberto Almagro Sánchez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Juan Carlos Llamas Núñez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Pedro Palacios Almendros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2401575" y="345125"/>
            <a:ext cx="6144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Focalizar la interacción entre vistas y datos internos.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4744825" y="2421075"/>
            <a:ext cx="40836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Evitar invocaciones o redirecciones “rancias”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Clases mediadoras entre otras capas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Clases “controlador”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Coste: Más complejidad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Ejemplo de la práctica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3">
            <a:alphaModFix/>
          </a:blip>
          <a:srcRect b="44702" l="24200" r="26228" t="18671"/>
          <a:stretch/>
        </p:blipFill>
        <p:spPr>
          <a:xfrm>
            <a:off x="2236325" y="2528000"/>
            <a:ext cx="5347675" cy="22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/>
        </p:nvSpPr>
        <p:spPr>
          <a:xfrm>
            <a:off x="797275" y="2109800"/>
            <a:ext cx="758400" cy="418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7004400" y="1307850"/>
            <a:ext cx="1332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6893675" y="1419750"/>
            <a:ext cx="1442700" cy="437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Capas internas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27"/>
          <p:cNvCxnSpPr/>
          <p:nvPr/>
        </p:nvCxnSpPr>
        <p:spPr>
          <a:xfrm rot="10800000">
            <a:off x="1555675" y="2644775"/>
            <a:ext cx="5835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7"/>
          <p:cNvCxnSpPr/>
          <p:nvPr/>
        </p:nvCxnSpPr>
        <p:spPr>
          <a:xfrm flipH="1" rot="10800000">
            <a:off x="6329725" y="1969050"/>
            <a:ext cx="379200" cy="3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7"/>
          <p:cNvCxnSpPr/>
          <p:nvPr/>
        </p:nvCxnSpPr>
        <p:spPr>
          <a:xfrm flipH="1">
            <a:off x="6135175" y="1798775"/>
            <a:ext cx="3501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7"/>
          <p:cNvCxnSpPr/>
          <p:nvPr/>
        </p:nvCxnSpPr>
        <p:spPr>
          <a:xfrm>
            <a:off x="1351500" y="2839125"/>
            <a:ext cx="6903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2105100" y="354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 la problemática</a:t>
            </a:r>
            <a:endParaRPr/>
          </a:p>
        </p:txBody>
      </p:sp>
      <p:sp>
        <p:nvSpPr>
          <p:cNvPr id="326" name="Google Shape;326;p28"/>
          <p:cNvSpPr txBox="1"/>
          <p:nvPr>
            <p:ph idx="1" type="body"/>
          </p:nvPr>
        </p:nvSpPr>
        <p:spPr>
          <a:xfrm>
            <a:off x="3735850" y="1268950"/>
            <a:ext cx="46650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Que nos lleva a considerar: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Modelo vista controlador (MVC)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MVC?</a:t>
            </a:r>
            <a:endParaRPr/>
          </a:p>
        </p:txBody>
      </p:sp>
      <p:sp>
        <p:nvSpPr>
          <p:cNvPr id="332" name="Google Shape;332;p2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de arquitectura software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Separar datos y lógica de negocio de su representación y del módulo que gestiona los eventos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Tres componentes: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MODELO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VISTA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CONTROLADOR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MVC</a:t>
            </a:r>
            <a:endParaRPr/>
          </a:p>
        </p:txBody>
      </p:sp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4018025" y="1560100"/>
            <a:ext cx="43185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Reutilización del código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9" name="Google Shape;339;p30"/>
          <p:cNvSpPr txBox="1"/>
          <p:nvPr/>
        </p:nvSpPr>
        <p:spPr>
          <a:xfrm>
            <a:off x="4036625" y="2072250"/>
            <a:ext cx="4281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Separación de conceptos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Modelo, vista y controlador</a:t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7036175" y="2857500"/>
            <a:ext cx="1491900" cy="63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Modelo</a:t>
            </a:r>
            <a:endParaRPr sz="1800"/>
          </a:p>
        </p:txBody>
      </p:sp>
      <p:sp>
        <p:nvSpPr>
          <p:cNvPr id="346" name="Google Shape;346;p31"/>
          <p:cNvSpPr/>
          <p:nvPr/>
        </p:nvSpPr>
        <p:spPr>
          <a:xfrm>
            <a:off x="5544275" y="1269675"/>
            <a:ext cx="1491900" cy="63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Controlador</a:t>
            </a:r>
            <a:endParaRPr sz="1800"/>
          </a:p>
        </p:txBody>
      </p:sp>
      <p:sp>
        <p:nvSpPr>
          <p:cNvPr id="347" name="Google Shape;347;p31"/>
          <p:cNvSpPr/>
          <p:nvPr/>
        </p:nvSpPr>
        <p:spPr>
          <a:xfrm>
            <a:off x="4071000" y="2857500"/>
            <a:ext cx="1491900" cy="63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Vista</a:t>
            </a:r>
            <a:endParaRPr sz="1800"/>
          </a:p>
        </p:txBody>
      </p:sp>
      <p:cxnSp>
        <p:nvCxnSpPr>
          <p:cNvPr id="348" name="Google Shape;348;p31"/>
          <p:cNvCxnSpPr>
            <a:stCxn id="347" idx="3"/>
            <a:endCxn id="345" idx="1"/>
          </p:cNvCxnSpPr>
          <p:nvPr/>
        </p:nvCxnSpPr>
        <p:spPr>
          <a:xfrm>
            <a:off x="5562900" y="3172950"/>
            <a:ext cx="14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1"/>
          <p:cNvCxnSpPr>
            <a:stCxn id="347" idx="0"/>
            <a:endCxn id="346" idx="1"/>
          </p:cNvCxnSpPr>
          <p:nvPr/>
        </p:nvCxnSpPr>
        <p:spPr>
          <a:xfrm flipH="1" rot="10800000">
            <a:off x="4816950" y="1585200"/>
            <a:ext cx="727200" cy="12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1"/>
          <p:cNvCxnSpPr>
            <a:stCxn id="346" idx="3"/>
            <a:endCxn id="345" idx="0"/>
          </p:cNvCxnSpPr>
          <p:nvPr/>
        </p:nvCxnSpPr>
        <p:spPr>
          <a:xfrm>
            <a:off x="7036175" y="1585125"/>
            <a:ext cx="746100" cy="12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MVC</a:t>
            </a:r>
            <a:endParaRPr/>
          </a:p>
        </p:txBody>
      </p:sp>
      <p:sp>
        <p:nvSpPr>
          <p:cNvPr id="356" name="Google Shape;356;p3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Modelo pasivo vs Modelo activo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La principal diferencia radica en quién se encarga de actualizar la vista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vs Desventajas</a:t>
            </a:r>
            <a:endParaRPr/>
          </a:p>
        </p:txBody>
      </p:sp>
      <p:sp>
        <p:nvSpPr>
          <p:cNvPr id="362" name="Google Shape;362;p33"/>
          <p:cNvSpPr txBox="1"/>
          <p:nvPr>
            <p:ph idx="1" type="body"/>
          </p:nvPr>
        </p:nvSpPr>
        <p:spPr>
          <a:xfrm>
            <a:off x="4017900" y="1070350"/>
            <a:ext cx="46512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Ventajas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Modelo independiente de entrada</a:t>
            </a:r>
            <a:r>
              <a:rPr lang="es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/salida de datos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Múltiples vistas para un mismo modelo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Cambios independientes en interfaz y lógica del programa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Centraliza la interacción de las vistas entre sí y de la vista y el modelo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Desarrollo </a:t>
            </a:r>
            <a:r>
              <a:rPr lang="es" sz="1400"/>
              <a:t>simultáneo</a:t>
            </a:r>
            <a:r>
              <a:rPr lang="es" sz="1400"/>
              <a:t> de la aplicación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Alta cohesión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Bajo acoplamiento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vs Desventajas</a:t>
            </a:r>
            <a:endParaRPr/>
          </a:p>
        </p:txBody>
      </p:sp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4017900" y="1070350"/>
            <a:ext cx="46512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Desv</a:t>
            </a:r>
            <a:r>
              <a:rPr lang="es" sz="1800"/>
              <a:t>entajas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Alta complejidad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Navegación en el código complicada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Excesivamente repetitiva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Curva de aprendizaje lenta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idx="2" type="title"/>
          </p:nvPr>
        </p:nvSpPr>
        <p:spPr>
          <a:xfrm>
            <a:off x="1325675" y="466550"/>
            <a:ext cx="5854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¿Qué parte hace cada cosa? Modelo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encarga de manejar los datos y la lógica de la aplicación.</a:t>
            </a:r>
            <a:br>
              <a:rPr lang="es"/>
            </a:br>
            <a:r>
              <a:rPr lang="es"/>
              <a:t>Capa de negocio.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702850" y="3625275"/>
            <a:ext cx="33333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u="sng"/>
              <a:t>Ejemplos:</a:t>
            </a:r>
            <a:br>
              <a:rPr lang="es" sz="1000" u="sng"/>
            </a:br>
            <a:r>
              <a:rPr lang="es" sz="1000"/>
              <a:t>-Base de datos</a:t>
            </a:r>
            <a:br>
              <a:rPr lang="es" sz="1000"/>
            </a:br>
            <a:r>
              <a:rPr lang="es" sz="1000"/>
              <a:t>-Videojuegos (Lógica)</a:t>
            </a:r>
            <a:br>
              <a:rPr lang="es" sz="1000"/>
            </a:br>
            <a:r>
              <a:rPr lang="es" sz="1000"/>
              <a:t>-Simulador (Lógica)</a:t>
            </a:r>
            <a:br>
              <a:rPr lang="es" sz="1000"/>
            </a:br>
            <a:endParaRPr sz="1000"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77" name="Google Shape;377;p35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0" name="Google Shape;380;p35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470" y="2390283"/>
            <a:ext cx="878875" cy="12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885925" y="1986825"/>
            <a:ext cx="48282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Arquitectura por capas (repaso)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Planteamiento de la problemática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Objetivos y Soluciones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es el MVC?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Tipos de MVC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Distribución de tareas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Ventajas y desventajas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idx="2" type="title"/>
          </p:nvPr>
        </p:nvSpPr>
        <p:spPr>
          <a:xfrm>
            <a:off x="1297500" y="459500"/>
            <a:ext cx="5614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¿Qué parte hace cada cosa? Vista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 txBox="1"/>
          <p:nvPr>
            <p:ph type="title"/>
          </p:nvPr>
        </p:nvSpPr>
        <p:spPr>
          <a:xfrm>
            <a:off x="315425" y="1384063"/>
            <a:ext cx="3770100" cy="19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visual de los datos.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Interfaz gráfica.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Puede haber varias vistas que representan el mismo modelo.</a:t>
            </a:r>
            <a:endParaRPr/>
          </a:p>
        </p:txBody>
      </p:sp>
      <p:grpSp>
        <p:nvGrpSpPr>
          <p:cNvPr id="388" name="Google Shape;388;p36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89" name="Google Shape;389;p36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36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612" y="2571750"/>
            <a:ext cx="1408925" cy="10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>
            <p:ph idx="1" type="body"/>
          </p:nvPr>
        </p:nvSpPr>
        <p:spPr>
          <a:xfrm>
            <a:off x="702850" y="3625275"/>
            <a:ext cx="33333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u="sng"/>
              <a:t>Ejemplos:</a:t>
            </a:r>
            <a:br>
              <a:rPr lang="es" sz="1000" u="sng"/>
            </a:br>
            <a:r>
              <a:rPr lang="es" sz="1000"/>
              <a:t>-Interfaz gráfica</a:t>
            </a:r>
            <a:br>
              <a:rPr lang="es" sz="1000"/>
            </a:br>
            <a:r>
              <a:rPr lang="es" sz="1000"/>
              <a:t>-Videojuegos (Pantalla)</a:t>
            </a:r>
            <a:br>
              <a:rPr lang="es" sz="1000"/>
            </a:br>
            <a:r>
              <a:rPr lang="es" sz="1000"/>
              <a:t>-Simulador (Representación).</a:t>
            </a:r>
            <a:br>
              <a:rPr lang="es" sz="1000"/>
            </a:b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idx="2" type="title"/>
          </p:nvPr>
        </p:nvSpPr>
        <p:spPr>
          <a:xfrm>
            <a:off x="1297500" y="459500"/>
            <a:ext cx="66363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¿Qué parte hace cada cosa? Controlador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 entre el usuario y el sistema.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Recibe entrada del usuario y actualiza el modelo.</a:t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402" name="Google Shape;402;p37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5" name="Google Shape;405;p37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763" y="2394563"/>
            <a:ext cx="1844625" cy="12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/>
          <p:nvPr>
            <p:ph idx="1" type="body"/>
          </p:nvPr>
        </p:nvSpPr>
        <p:spPr>
          <a:xfrm>
            <a:off x="702850" y="3625275"/>
            <a:ext cx="33333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u="sng"/>
              <a:t>Ejemplos:</a:t>
            </a:r>
            <a:br>
              <a:rPr lang="es" sz="1000"/>
            </a:br>
            <a:r>
              <a:rPr lang="es" sz="1000"/>
              <a:t>-Videojuegos (Mando o teclado)</a:t>
            </a:r>
            <a:br>
              <a:rPr lang="es" sz="1000"/>
            </a:br>
            <a:r>
              <a:rPr lang="es" sz="1000"/>
              <a:t>-Mando a distancia de una televisión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 entre Modelo, vista y controlador</a:t>
            </a:r>
            <a:endParaRPr/>
          </a:p>
        </p:txBody>
      </p:sp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50" y="1220375"/>
            <a:ext cx="29527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aplicado: Aplicaciones webs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650" y="1030500"/>
            <a:ext cx="1800525" cy="1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50" y="1259475"/>
            <a:ext cx="1074172" cy="1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3335925" y="26105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HTML, CSS &amp; JS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7610825" y="26105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875" y="2539725"/>
            <a:ext cx="1272826" cy="127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/>
        </p:nvSpPr>
        <p:spPr>
          <a:xfrm>
            <a:off x="5389138" y="38125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PHP / Ruby / Python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5510425" y="44719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FE2F3"/>
                </a:solidFill>
                <a:latin typeface="Lato"/>
                <a:ea typeface="Lato"/>
                <a:cs typeface="Lato"/>
                <a:sym typeface="Lato"/>
              </a:rPr>
              <a:t>http://www.example.com/users/new</a:t>
            </a:r>
            <a:endParaRPr>
              <a:solidFill>
                <a:srgbClr val="CFE2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</a:t>
            </a:r>
            <a:endParaRPr/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975" y="1129100"/>
            <a:ext cx="1654500" cy="11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>
            <p:ph type="title"/>
          </p:nvPr>
        </p:nvSpPr>
        <p:spPr>
          <a:xfrm>
            <a:off x="4361400" y="2315025"/>
            <a:ext cx="63117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Laravel</a:t>
            </a:r>
            <a:endParaRPr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775" y="1129100"/>
            <a:ext cx="2517999" cy="9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00" y="3252700"/>
            <a:ext cx="2366400" cy="1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aplicado: Java</a:t>
            </a:r>
            <a:endParaRPr/>
          </a:p>
        </p:txBody>
      </p:sp>
      <p:sp>
        <p:nvSpPr>
          <p:cNvPr id="440" name="Google Shape;440;p41"/>
          <p:cNvSpPr txBox="1"/>
          <p:nvPr>
            <p:ph idx="4294967295" type="body"/>
          </p:nvPr>
        </p:nvSpPr>
        <p:spPr>
          <a:xfrm>
            <a:off x="3206625" y="1030100"/>
            <a:ext cx="55212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de registro de usuarios: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presenta una lista con los nombres de todos los usuarios registrados, si se pulsa registrar,  se crea un nuevo usuario.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50" y="2655425"/>
            <a:ext cx="3821475" cy="13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350" y="2655415"/>
            <a:ext cx="3821475" cy="1391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1"/>
          <p:cNvCxnSpPr>
            <a:endCxn id="442" idx="1"/>
          </p:cNvCxnSpPr>
          <p:nvPr/>
        </p:nvCxnSpPr>
        <p:spPr>
          <a:xfrm flipH="1" rot="10800000">
            <a:off x="4072650" y="3351407"/>
            <a:ext cx="833700" cy="2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25" y="616575"/>
            <a:ext cx="4065851" cy="42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pic>
        <p:nvPicPr>
          <p:cNvPr id="450" name="Google Shape;450;p42"/>
          <p:cNvPicPr preferRelativeResize="0"/>
          <p:nvPr/>
        </p:nvPicPr>
        <p:blipFill rotWithShape="1">
          <a:blip r:embed="rId4">
            <a:alphaModFix/>
          </a:blip>
          <a:srcRect b="0" l="36840" r="0" t="0"/>
          <a:stretch/>
        </p:blipFill>
        <p:spPr>
          <a:xfrm>
            <a:off x="5808125" y="3019050"/>
            <a:ext cx="167925" cy="3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Controlador</a:t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50" y="1716225"/>
            <a:ext cx="56292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</a:t>
            </a:r>
            <a:endParaRPr/>
          </a:p>
        </p:txBody>
      </p:sp>
      <p:pic>
        <p:nvPicPr>
          <p:cNvPr id="463" name="Google Shape;4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375" y="493925"/>
            <a:ext cx="5112576" cy="42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</a:t>
            </a:r>
            <a:endParaRPr/>
          </a:p>
        </p:txBody>
      </p:sp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590675"/>
            <a:ext cx="60198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por capas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047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Las 3 capas principales son: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Capa de negocio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Capa de presentación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Capa de integración</a:t>
            </a:r>
            <a:endParaRPr sz="1600"/>
          </a:p>
        </p:txBody>
      </p:sp>
      <p:sp>
        <p:nvSpPr>
          <p:cNvPr id="242" name="Google Shape;242;p19"/>
          <p:cNvSpPr/>
          <p:nvPr/>
        </p:nvSpPr>
        <p:spPr>
          <a:xfrm>
            <a:off x="5664400" y="731350"/>
            <a:ext cx="2548500" cy="12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1481525" y="3247150"/>
            <a:ext cx="25152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5681050" y="2742050"/>
            <a:ext cx="2515200" cy="34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5681050" y="3247150"/>
            <a:ext cx="2515200" cy="34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5681050" y="3752250"/>
            <a:ext cx="2515200" cy="34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5724100" y="1995400"/>
            <a:ext cx="2429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una capa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5724100" y="4157075"/>
            <a:ext cx="2429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multicapa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524575" y="4157075"/>
            <a:ext cx="2429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dos capas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481525" y="2742050"/>
            <a:ext cx="2515200" cy="34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5816950" y="875350"/>
            <a:ext cx="2243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negocio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presentación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integración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1654625" y="2699800"/>
            <a:ext cx="21690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presentación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integración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negocio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5816950" y="2715400"/>
            <a:ext cx="2243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presentación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negocio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Capa de interpretación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Planteamiento de la problemática </a:t>
            </a:r>
            <a:endParaRPr/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1052550" y="1674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Game: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Controller: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58809" l="31289" r="21863" t="27106"/>
          <a:stretch/>
        </p:blipFill>
        <p:spPr>
          <a:xfrm>
            <a:off x="2121300" y="1191175"/>
            <a:ext cx="6382275" cy="11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4">
            <a:alphaModFix/>
          </a:blip>
          <a:srcRect b="17177" l="28734" r="29396" t="56074"/>
          <a:stretch/>
        </p:blipFill>
        <p:spPr>
          <a:xfrm>
            <a:off x="2337981" y="2649550"/>
            <a:ext cx="5323494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3912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Crear </a:t>
            </a:r>
            <a:r>
              <a:rPr b="1" lang="es" sz="1800" u="sng">
                <a:solidFill>
                  <a:srgbClr val="FFFFFF"/>
                </a:solidFill>
              </a:rPr>
              <a:t>sistemas más limpios</a:t>
            </a:r>
            <a:r>
              <a:rPr lang="es" sz="1800">
                <a:solidFill>
                  <a:srgbClr val="FFFFFF"/>
                </a:solidFill>
              </a:rPr>
              <a:t>, sencillos de modificar y mantener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Dividir y </a:t>
            </a:r>
            <a:r>
              <a:rPr b="1" lang="es" sz="1800" u="sng">
                <a:solidFill>
                  <a:srgbClr val="FFFFFF"/>
                </a:solidFill>
              </a:rPr>
              <a:t>organizar las tareas</a:t>
            </a:r>
            <a:r>
              <a:rPr lang="es" sz="1800">
                <a:solidFill>
                  <a:srgbClr val="FFFFFF"/>
                </a:solidFill>
              </a:rPr>
              <a:t> a realizar por el sistema.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2030400" y="3573375"/>
            <a:ext cx="6263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 u="sng">
                <a:solidFill>
                  <a:srgbClr val="FFFFFF"/>
                </a:solidFill>
              </a:rPr>
              <a:t>Separar</a:t>
            </a:r>
            <a:r>
              <a:rPr lang="es" sz="1800">
                <a:solidFill>
                  <a:srgbClr val="FFFFFF"/>
                </a:solidFill>
              </a:rPr>
              <a:t> los eventos y comunicaciones de los datos y la lógica interna del sistema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type="title"/>
          </p:nvPr>
        </p:nvSpPr>
        <p:spPr>
          <a:xfrm>
            <a:off x="2197400" y="345125"/>
            <a:ext cx="5717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Independencia. Capas.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4725400" y="2323800"/>
            <a:ext cx="39573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Arquitectura organizada y dividida en capas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Relegar tareas a sus respectivos responsables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Forzar la independencia de capas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Reducir el acoplamiento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/>
              <a:t>Ejemplo de la práctica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53598" l="24048" r="50011" t="13398"/>
          <a:stretch/>
        </p:blipFill>
        <p:spPr>
          <a:xfrm>
            <a:off x="787600" y="2737600"/>
            <a:ext cx="2683749" cy="19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 b="47373" l="24081" r="41098" t="14029"/>
          <a:stretch/>
        </p:blipFill>
        <p:spPr>
          <a:xfrm>
            <a:off x="4320775" y="1823600"/>
            <a:ext cx="4015623" cy="250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3"/>
          <p:cNvCxnSpPr/>
          <p:nvPr/>
        </p:nvCxnSpPr>
        <p:spPr>
          <a:xfrm rot="10800000">
            <a:off x="2975150" y="3305800"/>
            <a:ext cx="1721100" cy="8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2109875" y="345100"/>
            <a:ext cx="679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Separar los datos de las comunicaciones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4367825" y="2216850"/>
            <a:ext cx="42879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Tener en cuenta el nivel de profundidad de cada capa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Acceso indirecto y polimorfismo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Centralizar la lógica interna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la problemática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Ejemplo de la práctica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b="40566" l="24167" r="38878" t="17868"/>
          <a:stretch/>
        </p:blipFill>
        <p:spPr>
          <a:xfrm>
            <a:off x="4287875" y="1959900"/>
            <a:ext cx="4432875" cy="280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5"/>
          <p:cNvCxnSpPr/>
          <p:nvPr/>
        </p:nvCxnSpPr>
        <p:spPr>
          <a:xfrm>
            <a:off x="3694775" y="3587800"/>
            <a:ext cx="1215600" cy="3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25"/>
          <p:cNvPicPr preferRelativeResize="0"/>
          <p:nvPr/>
        </p:nvPicPr>
        <p:blipFill rotWithShape="1">
          <a:blip r:embed="rId4">
            <a:alphaModFix/>
          </a:blip>
          <a:srcRect b="53598" l="24048" r="50011" t="13398"/>
          <a:stretch/>
        </p:blipFill>
        <p:spPr>
          <a:xfrm>
            <a:off x="495925" y="2057125"/>
            <a:ext cx="2887820" cy="206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5"/>
          <p:cNvCxnSpPr/>
          <p:nvPr/>
        </p:nvCxnSpPr>
        <p:spPr>
          <a:xfrm rot="10800000">
            <a:off x="2109825" y="3801650"/>
            <a:ext cx="68070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